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6" r:id="rId5"/>
    <p:sldId id="259" r:id="rId6"/>
    <p:sldId id="265" r:id="rId7"/>
    <p:sldId id="264" r:id="rId8"/>
    <p:sldId id="266" r:id="rId9"/>
    <p:sldId id="282" r:id="rId10"/>
    <p:sldId id="285" r:id="rId11"/>
    <p:sldId id="267" r:id="rId12"/>
    <p:sldId id="269" r:id="rId13"/>
    <p:sldId id="270" r:id="rId14"/>
    <p:sldId id="271" r:id="rId15"/>
    <p:sldId id="275" r:id="rId16"/>
    <p:sldId id="272" r:id="rId17"/>
    <p:sldId id="284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9"/>
    <a:srgbClr val="72B881"/>
    <a:srgbClr val="D0CEC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227" autoAdjust="0"/>
  </p:normalViewPr>
  <p:slideViewPr>
    <p:cSldViewPr snapToGrid="0">
      <p:cViewPr varScale="1">
        <p:scale>
          <a:sx n="68" d="100"/>
          <a:sy n="68" d="100"/>
        </p:scale>
        <p:origin x="7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D31CD-FC92-4B5A-895A-51EF2F0A6171}" type="datetimeFigureOut">
              <a:rPr lang="en-GB" smtClean="0"/>
              <a:t>21/06/2021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E1D73-5F2F-4F92-8396-A44D917BA0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29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1D73-5F2F-4F92-8396-A44D917BA0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1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3D7C0-F26A-4236-B5A7-7238BADA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6EB916-276B-469A-B3D3-70A9B0EF0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3F2CF-AF59-4AD7-9AEC-4130CB87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45999-66DA-4B47-BE44-07357245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31C9D-8772-4388-A803-DBB47F0F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67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7032-6060-49E5-B70F-6D6A74DB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BB3EBD-8EB9-4651-BAA0-0A3DCD8AB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919A-B343-4E2C-9F0E-8D7CDDBC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DB7D3-620F-4415-A737-EC2DF73D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D98AE-D248-483D-954F-922C278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05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3BD441-7FFD-4975-B299-77A008590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1C3262-2683-4124-B41A-2C4E4E761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2545F-0A00-4BCE-8527-E5C37AB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5E11C-E3B9-45B3-864B-9F4E89BE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89932F-B21E-4242-8075-CAF9713F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2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4661-D28E-4130-A20D-509F2455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99C37-D91C-4B9E-A99A-03B5E697F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0A387-369A-4CF9-8E12-CE3AE365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E1EF0-58C2-49D5-96DA-9A7447A5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EF0CD-0318-496E-8E35-0A94028F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03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DFF93-2766-4CA5-A714-BE232953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3B40F-3C2D-4977-94FA-1139261F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18CE0E-DCB4-4C2E-B4F5-1A6FE2A6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49D41-76AB-465F-86BA-C1CE6B45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BA404-A354-4539-B523-3835BA40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467C8-060F-4575-A581-A8957C25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8C468-ED5A-4733-BAEC-FE69BE134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D079D5-250E-40FA-AEE0-CC9B6B36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1EA7B-420E-4839-BA71-35E99049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3FCDC6-21A6-4982-A6F3-5B0E9CE3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FDD69-65AF-4FB6-922F-F72A99B1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17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24AF9-F5FD-49B8-A8F9-EDEDF2C0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CC0596-F2F1-457D-A2B6-9E2E9DE5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F3B9A-22FD-480F-A20A-5D133EA95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65CA1C-9ED6-41AD-8117-9C2E756D1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4FFF70-D8A1-41B0-8BB1-C5CAC3E3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169F02-1077-4E2E-903B-C324B073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69B298-1073-4817-B711-024E8C5F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C11534-DBF0-45DF-9B2F-C0E57E2A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0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4FDB-C376-4EDC-80B6-4CB97527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C6F2DB-02D2-4F1A-9463-A001AB25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E5EC53-550C-4771-A17E-6FC9EB3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13CC89-A59D-4F0A-BBA3-37B0708D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89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B632FB-BC21-49A9-A475-BE7E07E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D375CB-EB4C-4C5D-953A-45DB2312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CB0BB-3957-45F8-94E5-433DBFAC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98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1934E-DBB6-4E8B-BE31-55B058B0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29727-B845-4BB3-8B49-C87C0F4BD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6FD4F-F2D4-4A46-8A11-F8DBB37F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CC1882-5A8B-4449-89C1-7EBF7089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FD397-DB92-422A-AC6F-49C388A5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D34AD-9434-4469-9363-4FC5EEA1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5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7E7B1-5C6D-4585-AD67-DC3AA5CB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095547-3949-4AA5-96A5-E23FABC4C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AA0A1-3531-482A-AC73-E096C0C5F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CD3C1-532A-40B9-8807-0D073DC5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80163-CC02-40FE-AFA9-D42F689D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F61E8D-72C6-4513-ABD1-3712EF04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6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2DDAE6-1201-4C0F-9E60-E95D6221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3D77-0FC7-4284-AD0D-49FD32DC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B9CB0-3C08-4A52-BAF4-6BF10EA28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7FE3-D23D-41D8-B7B1-FD5FDC063FAC}" type="datetimeFigureOut">
              <a:rPr lang="en-GB" smtClean="0"/>
              <a:t>20/06/2021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286E48-08A8-4D45-8A8D-D2A7AE41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4C936-600D-4637-9D46-F6CC1ECA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07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8AC0432-701B-426C-9553-618DBA56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74" y="953178"/>
            <a:ext cx="9441450" cy="542883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623BA3-9B16-40E6-A8DC-1D984AEA1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6610"/>
            <a:ext cx="10515599" cy="771204"/>
          </a:xfrm>
          <a:solidFill>
            <a:srgbClr val="72B881"/>
          </a:solidFill>
        </p:spPr>
        <p:txBody>
          <a:bodyPr>
            <a:normAutofit fontScale="90000"/>
          </a:bodyPr>
          <a:lstStyle/>
          <a:p>
            <a:r>
              <a:rPr lang="en-GB" sz="50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Bike Sharing with SimPy</a:t>
            </a:r>
            <a:endParaRPr lang="en-GB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70CDB1-8A60-4ACE-8688-3E1EE753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752" y="6333274"/>
            <a:ext cx="10515599" cy="420624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By Xiaoyan Li and Lanpei Li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9001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3511263" y="295120"/>
            <a:ext cx="5169469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Refilling strategy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4C1B08D-56E4-4A40-875E-1E11A5BC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50889"/>
              </p:ext>
            </p:extLst>
          </p:nvPr>
        </p:nvGraphicFramePr>
        <p:xfrm>
          <a:off x="1584536" y="1213760"/>
          <a:ext cx="9022922" cy="41554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271840">
                  <a:extLst>
                    <a:ext uri="{9D8B030D-6E8A-4147-A177-3AD203B41FA5}">
                      <a16:colId xmlns:a16="http://schemas.microsoft.com/office/drawing/2014/main" val="144432035"/>
                    </a:ext>
                  </a:extLst>
                </a:gridCol>
                <a:gridCol w="961690">
                  <a:extLst>
                    <a:ext uri="{9D8B030D-6E8A-4147-A177-3AD203B41FA5}">
                      <a16:colId xmlns:a16="http://schemas.microsoft.com/office/drawing/2014/main" val="172732596"/>
                    </a:ext>
                  </a:extLst>
                </a:gridCol>
                <a:gridCol w="1046922">
                  <a:extLst>
                    <a:ext uri="{9D8B030D-6E8A-4147-A177-3AD203B41FA5}">
                      <a16:colId xmlns:a16="http://schemas.microsoft.com/office/drawing/2014/main" val="781523275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1354516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1539559"/>
                    </a:ext>
                  </a:extLst>
                </a:gridCol>
                <a:gridCol w="1020418">
                  <a:extLst>
                    <a:ext uri="{9D8B030D-6E8A-4147-A177-3AD203B41FA5}">
                      <a16:colId xmlns:a16="http://schemas.microsoft.com/office/drawing/2014/main" val="1206743426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310034717"/>
                    </a:ext>
                  </a:extLst>
                </a:gridCol>
                <a:gridCol w="939096">
                  <a:extLst>
                    <a:ext uri="{9D8B030D-6E8A-4147-A177-3AD203B41FA5}">
                      <a16:colId xmlns:a16="http://schemas.microsoft.com/office/drawing/2014/main" val="526711879"/>
                    </a:ext>
                  </a:extLst>
                </a:gridCol>
              </a:tblGrid>
              <a:tr h="239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1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25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1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Init-ratio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2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0.3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8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8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30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1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dirty="0">
                          <a:effectLst/>
                        </a:rPr>
                        <a:t>2 mins 26 secs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 mins 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6 mins 23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6 mins 53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 mins 7 secs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65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13 mins 38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10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dirty="0">
                          <a:effectLst/>
                        </a:rPr>
                        <a:t>31 mins 22 secs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26 mins 19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30 mins 6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30 mins 29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28 mins 40 secs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14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Refilling-times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48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4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N_impatiences_get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75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2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N_impatiences_put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21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5278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0F0E84-1143-48FB-BAEC-2CA110F97736}"/>
              </a:ext>
            </a:extLst>
          </p:cNvPr>
          <p:cNvSpPr txBox="1"/>
          <p:nvPr/>
        </p:nvSpPr>
        <p:spPr>
          <a:xfrm>
            <a:off x="1584536" y="5458404"/>
            <a:ext cx="68836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num_stations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(20) : the number of stations.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num_vehicles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([5,10,20]) : the number of vehicles in a depot station.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capacity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([5,15,25]) : the capacity of each station.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init_ratio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([0.6,0.7,0.8]) : #bikes / capacity in each station initially.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 ratio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([0.1,0.3,0.5]) : #bikes/capacity to call for repositioning vehicles.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reset_threshold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([4,6,8]) : the number of stations received (10 - reset_threshold) for a vehicle to depart.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reset_delay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([10,20,30]) : the time interval to send a vehicle.</a:t>
            </a:r>
          </a:p>
        </p:txBody>
      </p:sp>
    </p:spTree>
    <p:extLst>
      <p:ext uri="{BB962C8B-B14F-4D97-AF65-F5344CB8AC3E}">
        <p14:creationId xmlns:p14="http://schemas.microsoft.com/office/powerpoint/2010/main" val="56454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36880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7FBA7CF8-DAF6-437F-B0D0-7BCF3A4A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2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8623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3080" name="Picture 8">
            <a:extLst>
              <a:ext uri="{FF2B5EF4-FFF2-40B4-BE49-F238E27FC236}">
                <a16:creationId xmlns:a16="http://schemas.microsoft.com/office/drawing/2014/main" id="{68C83F46-DF2C-4D31-9CF7-B81E6D67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9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72248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4104" name="Picture 8">
            <a:extLst>
              <a:ext uri="{FF2B5EF4-FFF2-40B4-BE49-F238E27FC236}">
                <a16:creationId xmlns:a16="http://schemas.microsoft.com/office/drawing/2014/main" id="{8FC10D87-F624-4323-A5A5-8F0752F8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4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99224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B946674D-4542-4F4B-8023-C9EB1C81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86612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088915D9-6DC8-427A-8F2B-01FBBA6C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7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2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4555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6152" name="Picture 8">
            <a:extLst>
              <a:ext uri="{FF2B5EF4-FFF2-40B4-BE49-F238E27FC236}">
                <a16:creationId xmlns:a16="http://schemas.microsoft.com/office/drawing/2014/main" id="{84840AA4-B852-4FE4-B290-7027C18C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1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490822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7410" name="Picture 2">
            <a:extLst>
              <a:ext uri="{FF2B5EF4-FFF2-40B4-BE49-F238E27FC236}">
                <a16:creationId xmlns:a16="http://schemas.microsoft.com/office/drawing/2014/main" id="{9C82175C-8A8A-4908-841E-57AAA66D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2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19097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2D935856-D50A-40FF-9A39-27F76AB8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368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0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86748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8196" name="Picture 4">
            <a:extLst>
              <a:ext uri="{FF2B5EF4-FFF2-40B4-BE49-F238E27FC236}">
                <a16:creationId xmlns:a16="http://schemas.microsoft.com/office/drawing/2014/main" id="{89E21B02-AD07-452F-810D-58F50AF8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3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自行车停在路边&#10;&#10;描述已自动生成">
            <a:extLst>
              <a:ext uri="{FF2B5EF4-FFF2-40B4-BE49-F238E27FC236}">
                <a16:creationId xmlns:a16="http://schemas.microsoft.com/office/drawing/2014/main" id="{AF233B39-E5E2-452A-B5AE-77FC2229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85" y="3621643"/>
            <a:ext cx="2559800" cy="195092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644E04F-5C20-4AAD-9976-C317263530BA}"/>
              </a:ext>
            </a:extLst>
          </p:cNvPr>
          <p:cNvSpPr txBox="1">
            <a:spLocks/>
          </p:cNvSpPr>
          <p:nvPr/>
        </p:nvSpPr>
        <p:spPr>
          <a:xfrm>
            <a:off x="4953548" y="941033"/>
            <a:ext cx="2356501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Passenger</a:t>
            </a:r>
          </a:p>
        </p:txBody>
      </p:sp>
      <p:pic>
        <p:nvPicPr>
          <p:cNvPr id="15" name="图片 14" descr="人站在自行车后面&#10;&#10;描述已自动生成">
            <a:extLst>
              <a:ext uri="{FF2B5EF4-FFF2-40B4-BE49-F238E27FC236}">
                <a16:creationId xmlns:a16="http://schemas.microsoft.com/office/drawing/2014/main" id="{5E048B9E-CA4A-4880-BA6D-7CB3C7C4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3" y="229714"/>
            <a:ext cx="2273424" cy="206172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7" name="图片 26" descr="穿着蓝色衣服的人骑着自行车&#10;&#10;描述已自动生成">
            <a:extLst>
              <a:ext uri="{FF2B5EF4-FFF2-40B4-BE49-F238E27FC236}">
                <a16:creationId xmlns:a16="http://schemas.microsoft.com/office/drawing/2014/main" id="{E69E3B23-3AC6-4CAA-8B9C-828263D8D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6" y="229714"/>
            <a:ext cx="2461246" cy="19509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3" name="图片 32" descr="男人在打电话&#10;&#10;描述已自动生成">
            <a:extLst>
              <a:ext uri="{FF2B5EF4-FFF2-40B4-BE49-F238E27FC236}">
                <a16:creationId xmlns:a16="http://schemas.microsoft.com/office/drawing/2014/main" id="{6BAED748-58DE-4D57-B16E-44411674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3" y="3806902"/>
            <a:ext cx="2356501" cy="18730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6" name="图片 35" descr="男人和女人骑着自行车&#10;&#10;描述已自动生成">
            <a:extLst>
              <a:ext uri="{FF2B5EF4-FFF2-40B4-BE49-F238E27FC236}">
                <a16:creationId xmlns:a16="http://schemas.microsoft.com/office/drawing/2014/main" id="{0EEB7213-2812-407B-9945-086BDDB2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13" y="2588916"/>
            <a:ext cx="4322581" cy="27384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85C07CED-0E10-4ABC-AB01-A7DE55FF885A}"/>
              </a:ext>
            </a:extLst>
          </p:cNvPr>
          <p:cNvSpPr/>
          <p:nvPr/>
        </p:nvSpPr>
        <p:spPr>
          <a:xfrm rot="1669164">
            <a:off x="3048529" y="2238273"/>
            <a:ext cx="1231541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Travelling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DFBB121F-5DD1-467B-8C87-A22CEFF909FD}"/>
              </a:ext>
            </a:extLst>
          </p:cNvPr>
          <p:cNvSpPr/>
          <p:nvPr/>
        </p:nvSpPr>
        <p:spPr>
          <a:xfrm rot="19299030">
            <a:off x="8007971" y="2266364"/>
            <a:ext cx="1311082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Put a bike</a:t>
            </a:r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7DE32AB8-4727-4B8A-A62C-D95023E02A8C}"/>
              </a:ext>
            </a:extLst>
          </p:cNvPr>
          <p:cNvSpPr/>
          <p:nvPr/>
        </p:nvSpPr>
        <p:spPr>
          <a:xfrm rot="16200000">
            <a:off x="9888983" y="5899447"/>
            <a:ext cx="1033882" cy="59489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Abandon</a:t>
            </a: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EE51F806-D851-4CF2-84CA-5D370B732CCE}"/>
              </a:ext>
            </a:extLst>
          </p:cNvPr>
          <p:cNvSpPr/>
          <p:nvPr/>
        </p:nvSpPr>
        <p:spPr>
          <a:xfrm rot="5400000">
            <a:off x="1389292" y="5975194"/>
            <a:ext cx="1015970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Leave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48F720CF-19F6-465D-ACE4-4AF884308360}"/>
              </a:ext>
            </a:extLst>
          </p:cNvPr>
          <p:cNvSpPr/>
          <p:nvPr/>
        </p:nvSpPr>
        <p:spPr>
          <a:xfrm rot="1464113">
            <a:off x="8109219" y="4353911"/>
            <a:ext cx="1125568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Waiting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3AE0865D-E140-40FA-831F-63914F103B54}"/>
              </a:ext>
            </a:extLst>
          </p:cNvPr>
          <p:cNvSpPr/>
          <p:nvPr/>
        </p:nvSpPr>
        <p:spPr>
          <a:xfrm rot="16200000">
            <a:off x="9638444" y="2570262"/>
            <a:ext cx="1311481" cy="6662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Put a bike</a:t>
            </a: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47C5BDED-728B-4C0F-A925-ACC98BDC3D77}"/>
              </a:ext>
            </a:extLst>
          </p:cNvPr>
          <p:cNvSpPr/>
          <p:nvPr/>
        </p:nvSpPr>
        <p:spPr>
          <a:xfrm rot="16200000">
            <a:off x="1209238" y="2701036"/>
            <a:ext cx="1376078" cy="6662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Get a bike</a:t>
            </a:r>
          </a:p>
        </p:txBody>
      </p:sp>
    </p:spTree>
    <p:extLst>
      <p:ext uri="{BB962C8B-B14F-4D97-AF65-F5344CB8AC3E}">
        <p14:creationId xmlns:p14="http://schemas.microsoft.com/office/powerpoint/2010/main" val="77363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26426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1,2,5,10,15,20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94EAB3DF-93BD-42AD-8E41-5A91159B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7" y="1796995"/>
            <a:ext cx="6762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60601"/>
              </p:ext>
            </p:extLst>
          </p:nvPr>
        </p:nvGraphicFramePr>
        <p:xfrm>
          <a:off x="360000" y="2340000"/>
          <a:ext cx="3638844" cy="28346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81942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81942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5,10,15,20,25,30,35,40,45,50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1268" name="Picture 4">
            <a:extLst>
              <a:ext uri="{FF2B5EF4-FFF2-40B4-BE49-F238E27FC236}">
                <a16:creationId xmlns:a16="http://schemas.microsoft.com/office/drawing/2014/main" id="{5CAEF906-D168-4400-B635-11CED58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7" y="1934155"/>
            <a:ext cx="6819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2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43043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0.5,0.6,0.7,0.8,0.9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2294" name="Picture 6">
            <a:extLst>
              <a:ext uri="{FF2B5EF4-FFF2-40B4-BE49-F238E27FC236}">
                <a16:creationId xmlns:a16="http://schemas.microsoft.com/office/drawing/2014/main" id="{5473EC49-F1A2-41B1-AACE-79490CFF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5" y="1796995"/>
            <a:ext cx="67532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1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01505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0.1,0.2,0.3,0.4,0.5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3316" name="Picture 4">
            <a:extLst>
              <a:ext uri="{FF2B5EF4-FFF2-40B4-BE49-F238E27FC236}">
                <a16:creationId xmlns:a16="http://schemas.microsoft.com/office/drawing/2014/main" id="{3226973E-DD74-4A82-9E25-A3EB0BF3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5" y="1796995"/>
            <a:ext cx="67532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3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59030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4,5,6,7,8,9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4340" name="Picture 4">
            <a:extLst>
              <a:ext uri="{FF2B5EF4-FFF2-40B4-BE49-F238E27FC236}">
                <a16:creationId xmlns:a16="http://schemas.microsoft.com/office/drawing/2014/main" id="{569B8352-3D29-4E74-8B9C-17C002F6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5" y="1903012"/>
            <a:ext cx="66960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83426"/>
              </p:ext>
            </p:extLst>
          </p:nvPr>
        </p:nvGraphicFramePr>
        <p:xfrm>
          <a:off x="360000" y="2340000"/>
          <a:ext cx="3810000" cy="28346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1,2,5,10,20,30,40,50,60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5364" name="Picture 4">
            <a:extLst>
              <a:ext uri="{FF2B5EF4-FFF2-40B4-BE49-F238E27FC236}">
                <a16:creationId xmlns:a16="http://schemas.microsoft.com/office/drawing/2014/main" id="{C85C4D8A-CDD9-41A4-B976-E6F9C08A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5" y="1934155"/>
            <a:ext cx="6762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3073168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7879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13B72BA-1CCC-437C-AE90-52619D6623A6}"/>
              </a:ext>
            </a:extLst>
          </p:cNvPr>
          <p:cNvSpPr txBox="1">
            <a:spLocks/>
          </p:cNvSpPr>
          <p:nvPr/>
        </p:nvSpPr>
        <p:spPr>
          <a:xfrm>
            <a:off x="4970829" y="907051"/>
            <a:ext cx="2132027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Station</a:t>
            </a:r>
          </a:p>
        </p:txBody>
      </p:sp>
      <p:pic>
        <p:nvPicPr>
          <p:cNvPr id="6" name="图片 5" descr="棕榈树下的自行车&#10;&#10;描述已自动生成">
            <a:extLst>
              <a:ext uri="{FF2B5EF4-FFF2-40B4-BE49-F238E27FC236}">
                <a16:creationId xmlns:a16="http://schemas.microsoft.com/office/drawing/2014/main" id="{AC11BA03-A277-4F0D-90B5-3196E402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6" y="23576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图片 7" descr="卡车在路上行驶&#10;&#10;描述已自动生成">
            <a:extLst>
              <a:ext uri="{FF2B5EF4-FFF2-40B4-BE49-F238E27FC236}">
                <a16:creationId xmlns:a16="http://schemas.microsoft.com/office/drawing/2014/main" id="{C7C03980-7CFE-41DB-A487-8E165CE24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5" y="22956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325FD95-52CA-4590-A8E2-F37028602178}"/>
              </a:ext>
            </a:extLst>
          </p:cNvPr>
          <p:cNvSpPr/>
          <p:nvPr/>
        </p:nvSpPr>
        <p:spPr>
          <a:xfrm>
            <a:off x="4950911" y="223574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Call a vehicle</a:t>
            </a:r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177C9F5A-10FB-492F-80CC-5ACE91210D3A}"/>
              </a:ext>
            </a:extLst>
          </p:cNvPr>
          <p:cNvSpPr/>
          <p:nvPr/>
        </p:nvSpPr>
        <p:spPr>
          <a:xfrm>
            <a:off x="4586081" y="266313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Put/remove bikes</a:t>
            </a:r>
          </a:p>
        </p:txBody>
      </p:sp>
      <p:pic>
        <p:nvPicPr>
          <p:cNvPr id="19" name="图片 18" descr="棕榈树下的自行车&#10;&#10;描述已自动生成">
            <a:extLst>
              <a:ext uri="{FF2B5EF4-FFF2-40B4-BE49-F238E27FC236}">
                <a16:creationId xmlns:a16="http://schemas.microsoft.com/office/drawing/2014/main" id="{25BA163D-F528-4C4C-9FB7-15FDA9DD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6" y="25100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图片 20" descr="棕榈树下的自行车&#10;&#10;描述已自动生成">
            <a:extLst>
              <a:ext uri="{FF2B5EF4-FFF2-40B4-BE49-F238E27FC236}">
                <a16:creationId xmlns:a16="http://schemas.microsoft.com/office/drawing/2014/main" id="{C71A9202-42A5-4AD6-9935-DF2E1D7A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6" y="26624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图片 22" descr="卡车在路上行驶&#10;&#10;描述已自动生成">
            <a:extLst>
              <a:ext uri="{FF2B5EF4-FFF2-40B4-BE49-F238E27FC236}">
                <a16:creationId xmlns:a16="http://schemas.microsoft.com/office/drawing/2014/main" id="{6318805C-CC66-4B54-84EB-3D87211D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75" y="24480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8" name="图片 27" descr="卡车在路上行驶&#10;&#10;描述已自动生成">
            <a:extLst>
              <a:ext uri="{FF2B5EF4-FFF2-40B4-BE49-F238E27FC236}">
                <a16:creationId xmlns:a16="http://schemas.microsoft.com/office/drawing/2014/main" id="{44FC912E-D5BD-4D8C-AD5A-02F3E384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75" y="26004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31C293A1-17B6-427A-94C5-4876D635B6B0}"/>
              </a:ext>
            </a:extLst>
          </p:cNvPr>
          <p:cNvSpPr/>
          <p:nvPr/>
        </p:nvSpPr>
        <p:spPr>
          <a:xfrm>
            <a:off x="5000798" y="324421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Call a vehicle</a:t>
            </a:r>
          </a:p>
        </p:txBody>
      </p:sp>
      <p:sp>
        <p:nvSpPr>
          <p:cNvPr id="39" name="箭头: 左 38">
            <a:extLst>
              <a:ext uri="{FF2B5EF4-FFF2-40B4-BE49-F238E27FC236}">
                <a16:creationId xmlns:a16="http://schemas.microsoft.com/office/drawing/2014/main" id="{86453944-D801-4673-AFED-51B8F562226F}"/>
              </a:ext>
            </a:extLst>
          </p:cNvPr>
          <p:cNvSpPr/>
          <p:nvPr/>
        </p:nvSpPr>
        <p:spPr>
          <a:xfrm>
            <a:off x="4635968" y="367160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Put/remove bikes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CA8F351D-F973-4D72-B41D-16A9BED9CE42}"/>
              </a:ext>
            </a:extLst>
          </p:cNvPr>
          <p:cNvSpPr/>
          <p:nvPr/>
        </p:nvSpPr>
        <p:spPr>
          <a:xfrm>
            <a:off x="5139395" y="425268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6F6F7C50-7257-4278-A1FA-4D91FF770E42}"/>
              </a:ext>
            </a:extLst>
          </p:cNvPr>
          <p:cNvSpPr/>
          <p:nvPr/>
        </p:nvSpPr>
        <p:spPr>
          <a:xfrm>
            <a:off x="4774565" y="468007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7775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93F4A-ACE9-4696-B7D0-C4CE07E2C021}"/>
              </a:ext>
            </a:extLst>
          </p:cNvPr>
          <p:cNvSpPr txBox="1">
            <a:spLocks/>
          </p:cNvSpPr>
          <p:nvPr/>
        </p:nvSpPr>
        <p:spPr>
          <a:xfrm>
            <a:off x="5298444" y="378644"/>
            <a:ext cx="2132027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Simpy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CEDEC100-0713-4E70-8650-1638D6F177D3}"/>
              </a:ext>
            </a:extLst>
          </p:cNvPr>
          <p:cNvSpPr/>
          <p:nvPr/>
        </p:nvSpPr>
        <p:spPr>
          <a:xfrm>
            <a:off x="3277773" y="1308297"/>
            <a:ext cx="6231988" cy="3610474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4EA946E1-CE88-42E4-A115-140A679121D3}"/>
              </a:ext>
            </a:extLst>
          </p:cNvPr>
          <p:cNvSpPr/>
          <p:nvPr/>
        </p:nvSpPr>
        <p:spPr>
          <a:xfrm>
            <a:off x="3953022" y="1980083"/>
            <a:ext cx="1674056" cy="13364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</a:t>
            </a:r>
          </a:p>
          <a:p>
            <a:pPr algn="ctr"/>
            <a:r>
              <a:rPr lang="en-GB" dirty="0"/>
              <a:t>...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FAF35A85-0C81-4517-8275-A383E32B4D86}"/>
              </a:ext>
            </a:extLst>
          </p:cNvPr>
          <p:cNvSpPr/>
          <p:nvPr/>
        </p:nvSpPr>
        <p:spPr>
          <a:xfrm>
            <a:off x="7186247" y="1980083"/>
            <a:ext cx="1674056" cy="13364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8B892EA3-28C1-4AE5-9FD2-CB197911D69A}"/>
              </a:ext>
            </a:extLst>
          </p:cNvPr>
          <p:cNvSpPr/>
          <p:nvPr/>
        </p:nvSpPr>
        <p:spPr>
          <a:xfrm>
            <a:off x="5711484" y="2539273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476043-6036-42B3-8857-3E23C80D6AF0}"/>
              </a:ext>
            </a:extLst>
          </p:cNvPr>
          <p:cNvSpPr txBox="1"/>
          <p:nvPr/>
        </p:nvSpPr>
        <p:spPr>
          <a:xfrm>
            <a:off x="5608437" y="2213931"/>
            <a:ext cx="16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Event/Resource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9802A-F838-45B3-882A-8FCF02DAF405}"/>
              </a:ext>
            </a:extLst>
          </p:cNvPr>
          <p:cNvSpPr txBox="1"/>
          <p:nvPr/>
        </p:nvSpPr>
        <p:spPr>
          <a:xfrm>
            <a:off x="4327855" y="1610751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C9539E-FC6B-487C-98CE-B6791DA84715}"/>
              </a:ext>
            </a:extLst>
          </p:cNvPr>
          <p:cNvSpPr txBox="1"/>
          <p:nvPr/>
        </p:nvSpPr>
        <p:spPr>
          <a:xfrm>
            <a:off x="7576133" y="1610751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726AE65A-B7DA-4B27-ACFA-2C233781C717}"/>
              </a:ext>
            </a:extLst>
          </p:cNvPr>
          <p:cNvSpPr/>
          <p:nvPr/>
        </p:nvSpPr>
        <p:spPr>
          <a:xfrm rot="5400000">
            <a:off x="4065295" y="3866596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284AADF-AAF1-4A1D-9FA2-43F54BE07008}"/>
              </a:ext>
            </a:extLst>
          </p:cNvPr>
          <p:cNvSpPr/>
          <p:nvPr/>
        </p:nvSpPr>
        <p:spPr>
          <a:xfrm rot="5400000">
            <a:off x="7313573" y="3866596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F8FB5F-76E1-4D69-B959-3C3E9FCC5E41}"/>
              </a:ext>
            </a:extLst>
          </p:cNvPr>
          <p:cNvSpPr txBox="1"/>
          <p:nvPr/>
        </p:nvSpPr>
        <p:spPr>
          <a:xfrm>
            <a:off x="3277773" y="4549438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Environment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5F7F32-C821-4D34-A49A-570978C0107C}"/>
              </a:ext>
            </a:extLst>
          </p:cNvPr>
          <p:cNvSpPr txBox="1"/>
          <p:nvPr/>
        </p:nvSpPr>
        <p:spPr>
          <a:xfrm>
            <a:off x="4775527" y="3732332"/>
            <a:ext cx="461665" cy="6131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GB" dirty="0"/>
              <a:t>Event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56684F-16BD-4E2F-B88E-9F45DF673679}"/>
              </a:ext>
            </a:extLst>
          </p:cNvPr>
          <p:cNvSpPr txBox="1"/>
          <p:nvPr/>
        </p:nvSpPr>
        <p:spPr>
          <a:xfrm>
            <a:off x="8008752" y="3732332"/>
            <a:ext cx="461665" cy="613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/>
              <a:t>Event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9B17AA-5D94-40FF-95AB-B22711241CB0}"/>
              </a:ext>
            </a:extLst>
          </p:cNvPr>
          <p:cNvSpPr txBox="1"/>
          <p:nvPr/>
        </p:nvSpPr>
        <p:spPr>
          <a:xfrm>
            <a:off x="1646012" y="5082342"/>
            <a:ext cx="9436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Processes </a:t>
            </a:r>
            <a:r>
              <a:rPr lang="en-GB" sz="1400" dirty="0"/>
              <a:t>: modelling behaviour of active components.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Events </a:t>
            </a:r>
            <a:r>
              <a:rPr lang="en-GB" sz="1400" dirty="0"/>
              <a:t>: Process, Timeout,…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Shared resources </a:t>
            </a:r>
            <a:r>
              <a:rPr lang="en-GB" sz="1400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Resources</a:t>
            </a:r>
            <a:r>
              <a:rPr lang="en-GB" sz="1400" dirty="0"/>
              <a:t> – Resources that can be used by a limited number of processes at a time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Containers</a:t>
            </a:r>
            <a:r>
              <a:rPr lang="en-GB" sz="1400" dirty="0"/>
              <a:t> – Resources that model the production and consumption of a homogeneous, undifferentiated bulk.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Stores</a:t>
            </a:r>
            <a:r>
              <a:rPr lang="en-GB" sz="1400" dirty="0"/>
              <a:t> – Resources that allow the production and consumption of Python objects.</a:t>
            </a:r>
          </a:p>
        </p:txBody>
      </p:sp>
    </p:spTree>
    <p:extLst>
      <p:ext uri="{BB962C8B-B14F-4D97-AF65-F5344CB8AC3E}">
        <p14:creationId xmlns:p14="http://schemas.microsoft.com/office/powerpoint/2010/main" val="28505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625017" y="1878259"/>
            <a:ext cx="3123028" cy="312731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Station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get_bike(…)</a:t>
            </a:r>
          </a:p>
          <a:p>
            <a:pPr algn="ctr"/>
            <a:endParaRPr lang="en-GB" b="0" dirty="0">
              <a:solidFill>
                <a:srgbClr val="795E26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put_bike(…)</a:t>
            </a:r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</a:t>
            </a:r>
          </a:p>
          <a:p>
            <a:pPr algn="ctr"/>
            <a:r>
              <a:rPr lang="en-GB" dirty="0">
                <a:solidFill>
                  <a:srgbClr val="795E26"/>
                </a:solidFill>
              </a:rPr>
              <a:t>       </a:t>
            </a:r>
            <a:r>
              <a:rPr lang="en-GB" b="0" dirty="0">
                <a:solidFill>
                  <a:srgbClr val="795E26"/>
                </a:solidFill>
                <a:effectLst/>
              </a:rPr>
              <a:t>reset_station(…)</a:t>
            </a:r>
            <a:endParaRPr lang="en-GB" dirty="0">
              <a:solidFill>
                <a:srgbClr val="795E26"/>
              </a:solidFill>
            </a:endParaRPr>
          </a:p>
          <a:p>
            <a:pPr algn="ctr"/>
            <a:endParaRPr lang="en-GB" b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 monitor_proc(…)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610949" y="2874594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18417" y="3335433"/>
            <a:ext cx="1115306" cy="3128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18417" y="4191854"/>
            <a:ext cx="1115306" cy="902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611383" y="4866074"/>
            <a:ext cx="1122340" cy="880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33723" y="4895103"/>
            <a:ext cx="7152528" cy="170264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 &lt;=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.capacity*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 \</a:t>
            </a:r>
          </a:p>
          <a:p>
            <a:r>
              <a:rPr lang="en-GB" sz="1200" dirty="0">
                <a:solidFill>
                  <a:srgbClr val="0000FF"/>
                </a:solidFill>
                <a:latin typeface="Courier New" panose="02070309020205020404" pitchFamily="49" charset="0"/>
              </a:rPr>
              <a:t>     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 &gt;=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.capacity*(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.reset_ratio):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get an available vehicle from the depot station</a:t>
            </a:r>
          </a:p>
          <a:p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     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……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repo_vehicle.level &lt;= repo_vehicle.capacity - \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.depot_station.reset_threshold:  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repo_vehicle.get(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200" dirty="0">
                <a:solidFill>
                  <a:srgbClr val="AF00DB"/>
                </a:solidFill>
                <a:latin typeface="Courier New" panose="02070309020205020404" pitchFamily="49" charset="0"/>
              </a:rPr>
              <a:t>   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GB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check the status every 1 minutes </a:t>
            </a:r>
            <a:endParaRPr lang="en-GB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33723" y="3607687"/>
            <a:ext cx="7152528" cy="116833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amount = math.ceil(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.bike.capacity//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amount &gt;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.bike.put(amount)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amount &lt;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.bike.get(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abs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(amount))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20491156-746A-427D-AE0D-D87E978DF083}"/>
              </a:ext>
            </a:extLst>
          </p:cNvPr>
          <p:cNvSpPr/>
          <p:nvPr/>
        </p:nvSpPr>
        <p:spPr>
          <a:xfrm>
            <a:off x="4733723" y="3157320"/>
            <a:ext cx="7152529" cy="3562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610949" y="2272566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FBC29180-6D6F-40B7-8484-B7F2ADD33ED2}"/>
              </a:ext>
            </a:extLst>
          </p:cNvPr>
          <p:cNvSpPr/>
          <p:nvPr/>
        </p:nvSpPr>
        <p:spPr>
          <a:xfrm>
            <a:off x="4719656" y="1878259"/>
            <a:ext cx="7152528" cy="1169742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 = simpy.Container(env, init=num_bikes, capacity=capacity)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.mon_proc = 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.monitor_proc(env))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.depot_station = depot_station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 = capacity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.init_ratio = init_ratio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 = reset_ratio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072E41-6CA2-441C-8BAD-8B3BF1F8C4D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611383" y="2463130"/>
            <a:ext cx="1108273" cy="887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50B172B-536A-4F58-AF85-5A5002A4DC8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618417" y="3208400"/>
            <a:ext cx="1115306" cy="1270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0404B1C2-EEBF-4C35-BF64-31B3294EE297}"/>
              </a:ext>
            </a:extLst>
          </p:cNvPr>
          <p:cNvSpPr txBox="1"/>
          <p:nvPr/>
        </p:nvSpPr>
        <p:spPr>
          <a:xfrm>
            <a:off x="451617" y="5107178"/>
            <a:ext cx="3681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Init with init_rato </a:t>
            </a:r>
            <a:r>
              <a:rPr lang="en-GB" sz="1100" b="0" i="0" dirty="0">
                <a:solidFill>
                  <a:srgbClr val="202124"/>
                </a:solidFill>
                <a:effectLst/>
                <a:latin typeface="Google Sans"/>
              </a:rPr>
              <a:t>×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capacity(the number of docks in the station)</a:t>
            </a:r>
            <a:r>
              <a:rPr lang="en-US" altLang="zh-CN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monitor process : If #bikes/capacity is not in the range[reset_ratio, 1-reset_ratio], repositioning vehicle will be called to refill/remove bikes, resetting the station to </a:t>
            </a:r>
            <a:r>
              <a:rPr lang="en-US" altLang="zh-CN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state that 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one half is empty, and one half is filled with bikes.</a:t>
            </a:r>
          </a:p>
        </p:txBody>
      </p:sp>
    </p:spTree>
    <p:extLst>
      <p:ext uri="{BB962C8B-B14F-4D97-AF65-F5344CB8AC3E}">
        <p14:creationId xmlns:p14="http://schemas.microsoft.com/office/powerpoint/2010/main" val="408403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35119" y="1876392"/>
            <a:ext cx="3123028" cy="1552608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Depot station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GB" dirty="0">
                <a:solidFill>
                  <a:srgbClr val="795E26"/>
                </a:solidFill>
              </a:rPr>
              <a:t>       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 monitor_proc(…)</a:t>
            </a:r>
          </a:p>
          <a:p>
            <a:pPr algn="ctr"/>
            <a:endParaRPr lang="en-GB" b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521051" y="2885643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</p:cNvCxnSpPr>
          <p:nvPr/>
        </p:nvCxnSpPr>
        <p:spPr>
          <a:xfrm>
            <a:off x="3571735" y="3314623"/>
            <a:ext cx="1147921" cy="18034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19656" y="3747929"/>
            <a:ext cx="7152528" cy="261789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   # get the repo vehicle with c_id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   ……</a:t>
            </a:r>
          </a:p>
          <a:p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   # calculate departure_time_interval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   ……</a:t>
            </a:r>
            <a:endParaRPr lang="en-GB" sz="12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waiting_event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.env.timeout(departure_time_interval)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vehicle_signal_start | waiting_event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(repo_vehicle.stations) &gt;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get station list stas from repo_vehicle.stations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……</a:t>
            </a:r>
            <a:endParaRPr lang="en-GB" sz="12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station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.env.process(station.reset_station())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repo_vehicle.put(station,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200" dirty="0">
              <a:solidFill>
                <a:srgbClr val="09885A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GB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check the status every 1 minutes </a:t>
            </a:r>
            <a:endParaRPr lang="en-GB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21051" y="2283615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FBC29180-6D6F-40B7-8484-B7F2ADD33ED2}"/>
              </a:ext>
            </a:extLst>
          </p:cNvPr>
          <p:cNvSpPr/>
          <p:nvPr/>
        </p:nvSpPr>
        <p:spPr>
          <a:xfrm>
            <a:off x="4719656" y="1878259"/>
            <a:ext cx="7152528" cy="137746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.vehicle_store = [Vehicle(id, MyContainer(env, init=num_stations//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     capacity=num_stations//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\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              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id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(num_vehicles)]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.reset_threshold = reset_threshold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.reset_delay = reset_delay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c_id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(num_vehicles):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.mon_proc = 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.monitor_proc(env, c_id))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072E41-6CA2-441C-8BAD-8B3BF1F8C4D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71735" y="2566992"/>
            <a:ext cx="1147921" cy="846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379B6D9-0D1F-4B5F-847C-72B5FC56E83D}"/>
              </a:ext>
            </a:extLst>
          </p:cNvPr>
          <p:cNvSpPr txBox="1"/>
          <p:nvPr/>
        </p:nvSpPr>
        <p:spPr>
          <a:xfrm>
            <a:off x="358999" y="3578000"/>
            <a:ext cx="3774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Init with capacity(num_vehicles). A vehicle is a container with capacity 10, meaning one vehicle can only serve at most 10 stations during one trip.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monitor process : when a vehicle receives calls from some number of stations,  then it start departing to serve them. Note the number could be different in peak commuting hours.</a:t>
            </a:r>
          </a:p>
        </p:txBody>
      </p:sp>
    </p:spTree>
    <p:extLst>
      <p:ext uri="{BB962C8B-B14F-4D97-AF65-F5344CB8AC3E}">
        <p14:creationId xmlns:p14="http://schemas.microsoft.com/office/powerpoint/2010/main" val="166710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72823" y="1907573"/>
            <a:ext cx="3123028" cy="25657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Passenger</a:t>
            </a:r>
          </a:p>
          <a:p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pPr algn="ctr"/>
            <a:r>
              <a:rPr lang="en-GB" dirty="0">
                <a:solidFill>
                  <a:srgbClr val="795E26"/>
                </a:solidFill>
              </a:rPr>
              <a:t>Get a bike</a:t>
            </a: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pPr algn="ctr"/>
            <a:r>
              <a:rPr lang="en-US" altLang="zh-CN" dirty="0">
                <a:solidFill>
                  <a:srgbClr val="795E26"/>
                </a:solidFill>
              </a:rPr>
              <a:t>Travelling</a:t>
            </a:r>
          </a:p>
          <a:p>
            <a:pPr algn="ctr"/>
            <a:endParaRPr lang="en-US" dirty="0">
              <a:solidFill>
                <a:srgbClr val="795E26"/>
              </a:solidFill>
            </a:endParaRPr>
          </a:p>
          <a:p>
            <a:pPr algn="ctr"/>
            <a:r>
              <a:rPr lang="en-US" altLang="zh-CN" dirty="0">
                <a:solidFill>
                  <a:srgbClr val="795E26"/>
                </a:solidFill>
              </a:rPr>
              <a:t>Put a bike</a:t>
            </a:r>
            <a:endParaRPr lang="en-GB" dirty="0">
              <a:solidFill>
                <a:srgbClr val="795E26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558755" y="2912287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519753" y="3199931"/>
            <a:ext cx="1187463" cy="270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532621" y="3764972"/>
            <a:ext cx="1174593" cy="5301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532621" y="4326785"/>
            <a:ext cx="1174597" cy="102278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07218" y="4682664"/>
            <a:ext cx="7152529" cy="13338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request = </a:t>
            </a:r>
            <a:r>
              <a:rPr lang="en-GB" sz="1200" dirty="0">
                <a:solidFill>
                  <a:srgbClr val="001080"/>
                </a:solidFill>
                <a:latin typeface="Courier New" panose="02070309020205020404" pitchFamily="49" charset="0"/>
              </a:rPr>
              <a:t>self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.end_station.bike.put(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waiting_event = </a:t>
            </a:r>
            <a:r>
              <a:rPr lang="en-GB" sz="1200" dirty="0">
                <a:solidFill>
                  <a:srgbClr val="001080"/>
                </a:solidFill>
                <a:latin typeface="Courier New" panose="02070309020205020404" pitchFamily="49" charset="0"/>
              </a:rPr>
              <a:t>self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.env.timeout(random.randrange(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 =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| waiting_event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.end_station.put_bike(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.passenger_id))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request.cancel()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The request is cancelled; passenger abandon the bike 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07216" y="2549946"/>
            <a:ext cx="7152528" cy="1354067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request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.start_station.bike.get(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waiting_event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.env.timeout(random.randrange(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 =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| waiting_event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.start_station.get_bike(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.passenger_id))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request.cancel()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The request is cancelled; passenger leaves 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20491156-746A-427D-AE0D-D87E978DF083}"/>
              </a:ext>
            </a:extLst>
          </p:cNvPr>
          <p:cNvSpPr/>
          <p:nvPr/>
        </p:nvSpPr>
        <p:spPr>
          <a:xfrm>
            <a:off x="4707214" y="4117054"/>
            <a:ext cx="7152529" cy="3562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58755" y="2309950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26441FCA-8BEC-4DCC-B37D-1761F95E3AA2}"/>
              </a:ext>
            </a:extLst>
          </p:cNvPr>
          <p:cNvSpPr/>
          <p:nvPr/>
        </p:nvSpPr>
        <p:spPr>
          <a:xfrm>
            <a:off x="4707215" y="1908883"/>
            <a:ext cx="7152529" cy="462950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 = start_station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.end_station = end_station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597675-51C2-4E7A-B342-75364ED962DD}"/>
              </a:ext>
            </a:extLst>
          </p:cNvPr>
          <p:cNvCxnSpPr>
            <a:cxnSpLocks/>
          </p:cNvCxnSpPr>
          <p:nvPr/>
        </p:nvCxnSpPr>
        <p:spPr>
          <a:xfrm flipV="1">
            <a:off x="3532621" y="2158793"/>
            <a:ext cx="1161730" cy="4388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9984532-E5C5-4B5F-87EA-17E671CD0968}"/>
              </a:ext>
            </a:extLst>
          </p:cNvPr>
          <p:cNvSpPr txBox="1"/>
          <p:nvPr/>
        </p:nvSpPr>
        <p:spPr>
          <a:xfrm>
            <a:off x="312180" y="4613833"/>
            <a:ext cx="3801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Passengers are generated with different arrival rates in five periods(early-hours, morning, noon, evening, midnight), amounting to around 3720 per day. The time interval between two consecutive passenger follows the exponential distribution.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9B424C-3AC3-4715-9A95-2E272E61C3D3}"/>
              </a:ext>
            </a:extLst>
          </p:cNvPr>
          <p:cNvSpPr txBox="1"/>
          <p:nvPr/>
        </p:nvSpPr>
        <p:spPr>
          <a:xfrm>
            <a:off x="312181" y="5602908"/>
            <a:ext cx="439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Passengers have a limited patience to get/put a bike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(10, 20) minutes to get a bike, otherwise they would leave.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(20, 30) minutes to put a bike, otherwise they may not park the bike in the dock properly.</a:t>
            </a:r>
          </a:p>
        </p:txBody>
      </p:sp>
    </p:spTree>
    <p:extLst>
      <p:ext uri="{BB962C8B-B14F-4D97-AF65-F5344CB8AC3E}">
        <p14:creationId xmlns:p14="http://schemas.microsoft.com/office/powerpoint/2010/main" val="252493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99328" y="2298057"/>
            <a:ext cx="3123028" cy="2582871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Main</a:t>
            </a: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r>
              <a:rPr lang="en-GB" dirty="0">
                <a:solidFill>
                  <a:srgbClr val="795E26"/>
                </a:solidFill>
              </a:rPr>
              <a:t>                  day_splitting</a:t>
            </a:r>
          </a:p>
          <a:p>
            <a:endParaRPr lang="en-GB" dirty="0">
              <a:solidFill>
                <a:srgbClr val="795E26"/>
              </a:solidFill>
            </a:endParaRPr>
          </a:p>
          <a:p>
            <a:endParaRPr lang="en-GB" dirty="0">
              <a:solidFill>
                <a:srgbClr val="795E26"/>
              </a:solidFill>
            </a:endParaRPr>
          </a:p>
          <a:p>
            <a:r>
              <a:rPr lang="en-GB" dirty="0">
                <a:solidFill>
                  <a:srgbClr val="795E26"/>
                </a:solidFill>
              </a:rPr>
              <a:t>	 run_system(…)</a:t>
            </a:r>
          </a:p>
          <a:p>
            <a:r>
              <a:rPr lang="en-GB" dirty="0">
                <a:solidFill>
                  <a:srgbClr val="795E26"/>
                </a:solidFill>
              </a:rPr>
              <a:t>            </a:t>
            </a:r>
          </a:p>
          <a:p>
            <a:r>
              <a:rPr lang="en-GB" dirty="0">
                <a:solidFill>
                  <a:srgbClr val="795E26"/>
                </a:solidFill>
              </a:rPr>
              <a:t>                   main(…)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</p:cNvCxnSpPr>
          <p:nvPr/>
        </p:nvCxnSpPr>
        <p:spPr>
          <a:xfrm flipV="1">
            <a:off x="3559126" y="2283396"/>
            <a:ext cx="1256212" cy="7238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</p:cNvCxnSpPr>
          <p:nvPr/>
        </p:nvCxnSpPr>
        <p:spPr>
          <a:xfrm>
            <a:off x="3559126" y="4160795"/>
            <a:ext cx="117459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559125" y="4683021"/>
            <a:ext cx="1174596" cy="14892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33721" y="5836556"/>
            <a:ext cx="7152529" cy="6715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Run the simulation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env = simpy.Environment()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env.run(env.process(run_system(env, num_vehicles, num_stations, capacity, init_ratio, reset_ratio, reset_threshold, reset_delay)))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33721" y="3120544"/>
            <a:ext cx="7152528" cy="252951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depot_station = Depot_Station(env, num_vehicles, num_stations, reset_threshold, reset_delay)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stations = [Station(env, id, depot_station, math.ceil(capacity*init_ratio), \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capacity, init_ratio, reset_ratio)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id </a:t>
            </a:r>
            <a:r>
              <a:rPr lang="en-GB" sz="9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9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(num_stations)]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passenger_id 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_, (duration, rate) </a:t>
            </a:r>
            <a:r>
              <a:rPr lang="en-GB" sz="9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day_splitting.items():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period 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(period &lt;= duration):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start_station, end_station = random.choice(stations), random.choice(stations)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pax = Passenger(env, passenger_id, start_station, end_station)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env.process(</a:t>
            </a:r>
            <a:r>
              <a:rPr lang="en-GB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pax.behave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GB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Using the inverse CDF algorithm to generate passengers from the exponential distribution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 = random.random()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interval_arrival_time = -math.log(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p)/rate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period += interval_arrival_time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passenger_id +=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env.timeout(interval_arrival_time)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85260" y="2700435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3D88C5-B2ED-4615-BE28-093A20D4685B}"/>
              </a:ext>
            </a:extLst>
          </p:cNvPr>
          <p:cNvCxnSpPr>
            <a:cxnSpLocks/>
          </p:cNvCxnSpPr>
          <p:nvPr/>
        </p:nvCxnSpPr>
        <p:spPr>
          <a:xfrm>
            <a:off x="585260" y="3302772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1474ADD6-CC9E-4B43-B6E3-A4B2C60666A7}"/>
              </a:ext>
            </a:extLst>
          </p:cNvPr>
          <p:cNvSpPr/>
          <p:nvPr/>
        </p:nvSpPr>
        <p:spPr>
          <a:xfrm>
            <a:off x="4733722" y="1775363"/>
            <a:ext cx="7152529" cy="104540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day_splitting = {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"early-hours"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(night_duration/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night_rate),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"morning"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(morning_duration, peak_rate),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(noon_duration, noon_rate),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"evening"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(evening_duration, peak_rate),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"midnight"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(night_duration/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night_rate)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4DF1CF-235A-4AE1-974E-39F5C32E614E}"/>
              </a:ext>
            </a:extLst>
          </p:cNvPr>
          <p:cNvSpPr txBox="1"/>
          <p:nvPr/>
        </p:nvSpPr>
        <p:spPr>
          <a:xfrm>
            <a:off x="1410313" y="5032939"/>
            <a:ext cx="312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Run the system.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2259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996C8A-41E6-411F-A9DF-0D5A3084B7AE}"/>
              </a:ext>
            </a:extLst>
          </p:cNvPr>
          <p:cNvSpPr txBox="1"/>
          <p:nvPr/>
        </p:nvSpPr>
        <p:spPr>
          <a:xfrm>
            <a:off x="1331843" y="1726234"/>
            <a:ext cx="9528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Base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case (no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Patience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no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Refilling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).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F6889354-5133-4580-ADF3-322AF7F0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172066"/>
              </p:ext>
            </p:extLst>
          </p:nvPr>
        </p:nvGraphicFramePr>
        <p:xfrm>
          <a:off x="1823804" y="2461326"/>
          <a:ext cx="3426808" cy="14630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19599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4836B2B4-9649-4A98-96C4-2974524CF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01493"/>
              </p:ext>
            </p:extLst>
          </p:nvPr>
        </p:nvGraphicFramePr>
        <p:xfrm>
          <a:off x="6095998" y="2461326"/>
          <a:ext cx="4934804" cy="14630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46740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 mins 19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374 mins 56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 arrived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A2CAC88-77C8-4BC8-BA18-15F239968BF9}"/>
              </a:ext>
            </a:extLst>
          </p:cNvPr>
          <p:cNvSpPr txBox="1"/>
          <p:nvPr/>
        </p:nvSpPr>
        <p:spPr>
          <a:xfrm>
            <a:off x="1331843" y="4290126"/>
            <a:ext cx="9528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121"/>
                </a:solidFill>
                <a:latin typeface="Roboto" panose="02000000000000000000" pitchFamily="2" charset="0"/>
              </a:rPr>
              <a:t>Base case +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Patience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F3E1E245-EFAE-4986-AD4C-29BFCF530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8894784"/>
              </p:ext>
            </p:extLst>
          </p:nvPr>
        </p:nvGraphicFramePr>
        <p:xfrm>
          <a:off x="1823804" y="5019365"/>
          <a:ext cx="3426808" cy="14630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19599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6423825A-1FFA-4EE9-B43C-80CAF75B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6521"/>
              </p:ext>
            </p:extLst>
          </p:nvPr>
        </p:nvGraphicFramePr>
        <p:xfrm>
          <a:off x="6095998" y="4290126"/>
          <a:ext cx="4934804" cy="219456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46740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 mins 24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 mins 0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N_impatiences_get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N_impatiences_put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 arrived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14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2106</TotalTime>
  <Words>2207</Words>
  <Application>Microsoft Office PowerPoint</Application>
  <PresentationFormat>宽屏</PresentationFormat>
  <Paragraphs>535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-apple-system</vt:lpstr>
      <vt:lpstr>Google Sans</vt:lpstr>
      <vt:lpstr>Arial</vt:lpstr>
      <vt:lpstr>Calibri</vt:lpstr>
      <vt:lpstr>Calibri Light</vt:lpstr>
      <vt:lpstr>Courier New</vt:lpstr>
      <vt:lpstr>Roboto</vt:lpstr>
      <vt:lpstr>Wingdings</vt:lpstr>
      <vt:lpstr>Office 主题​​</vt:lpstr>
      <vt:lpstr>Modelling Bike Sharing with SimPy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Bike Sharing with SimPy</dc:title>
  <dc:creator>Lanpei Li</dc:creator>
  <cp:lastModifiedBy>Lanpei Li</cp:lastModifiedBy>
  <cp:revision>76</cp:revision>
  <dcterms:created xsi:type="dcterms:W3CDTF">2021-06-20T10:26:49Z</dcterms:created>
  <dcterms:modified xsi:type="dcterms:W3CDTF">2021-06-21T21:33:30Z</dcterms:modified>
</cp:coreProperties>
</file>